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37"/>
  </p:notesMasterIdLst>
  <p:sldIdLst>
    <p:sldId id="316" r:id="rId2"/>
    <p:sldId id="317" r:id="rId3"/>
    <p:sldId id="320" r:id="rId4"/>
    <p:sldId id="336" r:id="rId5"/>
    <p:sldId id="337" r:id="rId6"/>
    <p:sldId id="338" r:id="rId7"/>
    <p:sldId id="322" r:id="rId8"/>
    <p:sldId id="319" r:id="rId9"/>
    <p:sldId id="355" r:id="rId10"/>
    <p:sldId id="321" r:id="rId11"/>
    <p:sldId id="323" r:id="rId12"/>
    <p:sldId id="326" r:id="rId13"/>
    <p:sldId id="327" r:id="rId14"/>
    <p:sldId id="331" r:id="rId15"/>
    <p:sldId id="332" r:id="rId16"/>
    <p:sldId id="329" r:id="rId17"/>
    <p:sldId id="330" r:id="rId18"/>
    <p:sldId id="333" r:id="rId19"/>
    <p:sldId id="334" r:id="rId20"/>
    <p:sldId id="335" r:id="rId21"/>
    <p:sldId id="339" r:id="rId22"/>
    <p:sldId id="340" r:id="rId23"/>
    <p:sldId id="341" r:id="rId24"/>
    <p:sldId id="342" r:id="rId25"/>
    <p:sldId id="343" r:id="rId26"/>
    <p:sldId id="345" r:id="rId27"/>
    <p:sldId id="344" r:id="rId28"/>
    <p:sldId id="347" r:id="rId29"/>
    <p:sldId id="349" r:id="rId30"/>
    <p:sldId id="353" r:id="rId31"/>
    <p:sldId id="346" r:id="rId32"/>
    <p:sldId id="352" r:id="rId33"/>
    <p:sldId id="350" r:id="rId34"/>
    <p:sldId id="324" r:id="rId35"/>
    <p:sldId id="354" r:id="rId36"/>
  </p:sldIdLst>
  <p:sldSz cx="12192000" cy="6858000"/>
  <p:notesSz cx="6858000" cy="9144000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646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10 minutes</a:t>
            </a:r>
          </a:p>
          <a:p>
            <a:r>
              <a:rPr lang="en-GB" dirty="0"/>
              <a:t>16:40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523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10 minutes</a:t>
            </a:r>
          </a:p>
          <a:p>
            <a:r>
              <a:rPr lang="en-GB" dirty="0"/>
              <a:t>16:40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211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10 minutes</a:t>
            </a:r>
          </a:p>
          <a:p>
            <a:r>
              <a:rPr lang="en-GB" dirty="0"/>
              <a:t>16:40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685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10 minutes</a:t>
            </a:r>
          </a:p>
          <a:p>
            <a:r>
              <a:rPr lang="en-GB" dirty="0"/>
              <a:t>16:40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1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976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10 minutes</a:t>
            </a:r>
          </a:p>
          <a:p>
            <a:r>
              <a:rPr lang="en-GB" dirty="0"/>
              <a:t>16:40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69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10 minutes</a:t>
            </a:r>
          </a:p>
          <a:p>
            <a:r>
              <a:rPr lang="en-GB" dirty="0"/>
              <a:t>16:40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416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Live: Show detection using basic settings</a:t>
            </a:r>
            <a:r>
              <a:rPr lang="en-GB" baseline="0" dirty="0"/>
              <a:t> – which looks poor, then switch to advanced settings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05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Live: Show detection using basic settings</a:t>
            </a:r>
            <a:r>
              <a:rPr lang="en-GB" baseline="0" dirty="0"/>
              <a:t> – which looks poor, then switch to advanced settings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507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10 minutes</a:t>
            </a:r>
          </a:p>
          <a:p>
            <a:r>
              <a:rPr lang="en-GB" dirty="0"/>
              <a:t>16:40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573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Live: Show detection using basic settings</a:t>
            </a:r>
            <a:r>
              <a:rPr lang="en-GB" baseline="0" dirty="0"/>
              <a:t> – which looks poor, then switch to advanced settings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71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Live: Show detection using basic settings</a:t>
            </a:r>
            <a:r>
              <a:rPr lang="en-GB" baseline="0" dirty="0"/>
              <a:t> – which looks poor, then switch to advanced settings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91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CellProfiler: An introduction to object detection, measurement and batch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Dominic Alibhai &amp; </a:t>
            </a:r>
            <a:r>
              <a:rPr lang="en-GB" dirty="0" err="1"/>
              <a:t>Dr.</a:t>
            </a:r>
            <a:r>
              <a:rPr lang="en-GB" dirty="0"/>
              <a:t> Stephen Cross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8047" y="4991921"/>
            <a:ext cx="949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</a:rPr>
              <a:t>Download “Example data” from https://goo.gl/rQpywN</a:t>
            </a:r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39" cy="4929411"/>
          </a:xfrm>
        </p:spPr>
        <p:txBody>
          <a:bodyPr/>
          <a:lstStyle/>
          <a:p>
            <a:r>
              <a:rPr lang="en-GB" sz="2800" dirty="0"/>
              <a:t>Adding files</a:t>
            </a:r>
          </a:p>
          <a:p>
            <a:pPr lvl="1"/>
            <a:r>
              <a:rPr lang="en-GB" sz="2400" dirty="0"/>
              <a:t>Right click “Drop files and folders here”, then “Browse for images”</a:t>
            </a:r>
          </a:p>
          <a:p>
            <a:pPr lvl="1"/>
            <a:endParaRPr lang="en-GB" sz="1600" dirty="0"/>
          </a:p>
          <a:p>
            <a:r>
              <a:rPr lang="en-GB" sz="2800" dirty="0"/>
              <a:t>File filters</a:t>
            </a:r>
          </a:p>
          <a:p>
            <a:pPr lvl="1"/>
            <a:r>
              <a:rPr lang="en-GB" sz="2400" dirty="0"/>
              <a:t>Images only</a:t>
            </a:r>
          </a:p>
          <a:p>
            <a:pPr lvl="1"/>
            <a:r>
              <a:rPr lang="en-GB" sz="2400" dirty="0"/>
              <a:t>Specific file extensions</a:t>
            </a:r>
          </a:p>
          <a:p>
            <a:pPr lvl="1"/>
            <a:r>
              <a:rPr lang="en-GB" sz="2400" dirty="0"/>
              <a:t>Names including specific text</a:t>
            </a:r>
          </a:p>
          <a:p>
            <a:pPr lvl="1"/>
            <a:r>
              <a:rPr lang="en-GB" sz="2400" dirty="0"/>
              <a:t>Names matching patterns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99" y="1591459"/>
            <a:ext cx="640684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39" cy="4929411"/>
          </a:xfrm>
        </p:spPr>
        <p:txBody>
          <a:bodyPr/>
          <a:lstStyle/>
          <a:p>
            <a:r>
              <a:rPr lang="en-GB" sz="2800" dirty="0"/>
              <a:t>What is metadata?</a:t>
            </a:r>
          </a:p>
          <a:p>
            <a:pPr lvl="1"/>
            <a:r>
              <a:rPr lang="en-GB" sz="2400" dirty="0"/>
              <a:t>Information describing the image</a:t>
            </a:r>
          </a:p>
          <a:p>
            <a:pPr lvl="1"/>
            <a:r>
              <a:rPr lang="en-GB" dirty="0"/>
              <a:t>Examples: number of channels, well name, spatial calibration</a:t>
            </a:r>
          </a:p>
          <a:p>
            <a:pPr lvl="1"/>
            <a:endParaRPr lang="en-GB" sz="1800" dirty="0"/>
          </a:p>
          <a:p>
            <a:r>
              <a:rPr lang="en-GB" dirty="0"/>
              <a:t>Where’s this info stored?</a:t>
            </a:r>
          </a:p>
          <a:p>
            <a:pPr lvl="1"/>
            <a:r>
              <a:rPr lang="en-GB" dirty="0"/>
              <a:t>Separate file</a:t>
            </a:r>
          </a:p>
          <a:p>
            <a:pPr lvl="1"/>
            <a:r>
              <a:rPr lang="en-GB" dirty="0"/>
              <a:t>File header</a:t>
            </a:r>
          </a:p>
          <a:p>
            <a:pPr lvl="2"/>
            <a:r>
              <a:rPr lang="en-GB" dirty="0"/>
              <a:t>Encoded at the start of the file</a:t>
            </a:r>
          </a:p>
          <a:p>
            <a:pPr lvl="1"/>
            <a:r>
              <a:rPr lang="en-GB" dirty="0"/>
              <a:t>File name</a:t>
            </a:r>
          </a:p>
          <a:p>
            <a:pPr lvl="2"/>
            <a:r>
              <a:rPr lang="en-GB" dirty="0"/>
              <a:t>Name written using specific pattern</a:t>
            </a:r>
          </a:p>
          <a:p>
            <a:pPr lvl="2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99" y="1591459"/>
            <a:ext cx="640684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Names and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39" cy="4929411"/>
          </a:xfrm>
        </p:spPr>
        <p:txBody>
          <a:bodyPr/>
          <a:lstStyle/>
          <a:p>
            <a:r>
              <a:rPr lang="en-GB" dirty="0"/>
              <a:t>Group files by metadata value</a:t>
            </a:r>
          </a:p>
          <a:p>
            <a:pPr lvl="1"/>
            <a:r>
              <a:rPr lang="en-GB" dirty="0"/>
              <a:t>Assign each group a name</a:t>
            </a:r>
          </a:p>
          <a:p>
            <a:pPr lvl="1"/>
            <a:r>
              <a:rPr lang="en-GB" dirty="0"/>
              <a:t>Groups can be processed differently</a:t>
            </a:r>
          </a:p>
          <a:p>
            <a:endParaRPr lang="en-GB" sz="1800" dirty="0"/>
          </a:p>
          <a:p>
            <a:r>
              <a:rPr lang="en-GB" dirty="0"/>
              <a:t>For example, our three channel test image</a:t>
            </a:r>
          </a:p>
          <a:p>
            <a:pPr lvl="1"/>
            <a:r>
              <a:rPr lang="en-GB" dirty="0"/>
              <a:t>Group 1: nuclear stain (“Blue”)</a:t>
            </a:r>
          </a:p>
          <a:p>
            <a:pPr lvl="1"/>
            <a:r>
              <a:rPr lang="en-GB" dirty="0"/>
              <a:t>Group 2: actin stain (“Green”)</a:t>
            </a:r>
          </a:p>
          <a:p>
            <a:pPr lvl="1"/>
            <a:r>
              <a:rPr lang="en-GB" dirty="0"/>
              <a:t>Group 3: bacteria (“Red”)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99" y="1591459"/>
            <a:ext cx="6406840" cy="41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8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39" cy="4929411"/>
          </a:xfrm>
        </p:spPr>
        <p:txBody>
          <a:bodyPr/>
          <a:lstStyle/>
          <a:p>
            <a:r>
              <a:rPr lang="en-GB" dirty="0"/>
              <a:t>Higher order grouping than with “names and types”</a:t>
            </a:r>
          </a:p>
          <a:p>
            <a:pPr lvl="1"/>
            <a:r>
              <a:rPr lang="en-GB" dirty="0"/>
              <a:t>Useful for grouping by well, plate, condition, etc.</a:t>
            </a:r>
          </a:p>
          <a:p>
            <a:pPr lvl="1"/>
            <a:endParaRPr lang="en-GB" sz="1800" dirty="0"/>
          </a:p>
          <a:p>
            <a:r>
              <a:rPr lang="en-GB" dirty="0"/>
              <a:t>Groups will be processed separately</a:t>
            </a:r>
          </a:p>
          <a:p>
            <a:endParaRPr lang="en-GB" dirty="0"/>
          </a:p>
          <a:p>
            <a:r>
              <a:rPr lang="en-GB" dirty="0"/>
              <a:t>Can group by multiple fields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99" y="1591459"/>
            <a:ext cx="6406839" cy="41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39" cy="4929411"/>
          </a:xfrm>
        </p:spPr>
        <p:txBody>
          <a:bodyPr/>
          <a:lstStyle/>
          <a:p>
            <a:r>
              <a:rPr lang="en-GB" dirty="0"/>
              <a:t>To add modules</a:t>
            </a:r>
          </a:p>
          <a:p>
            <a:pPr lvl="1"/>
            <a:r>
              <a:rPr lang="en-GB" dirty="0"/>
              <a:t>Right click module area</a:t>
            </a:r>
          </a:p>
          <a:p>
            <a:pPr lvl="1"/>
            <a:r>
              <a:rPr lang="en-GB" dirty="0"/>
              <a:t>Select module of choice</a:t>
            </a:r>
          </a:p>
          <a:p>
            <a:pPr lvl="1"/>
            <a:endParaRPr lang="en-GB" sz="1800" dirty="0"/>
          </a:p>
          <a:p>
            <a:r>
              <a:rPr lang="en-GB" dirty="0"/>
              <a:t>To remove modules</a:t>
            </a:r>
          </a:p>
          <a:p>
            <a:pPr lvl="1"/>
            <a:r>
              <a:rPr lang="en-GB" dirty="0"/>
              <a:t>Highlight module</a:t>
            </a:r>
          </a:p>
          <a:p>
            <a:pPr lvl="1"/>
            <a:r>
              <a:rPr lang="en-GB" dirty="0"/>
              <a:t>Press “Delete” on keyboard</a:t>
            </a:r>
          </a:p>
          <a:p>
            <a:pPr lvl="1"/>
            <a:endParaRPr lang="en-GB" sz="1800" dirty="0"/>
          </a:p>
          <a:p>
            <a:r>
              <a:rPr lang="en-GB" dirty="0"/>
              <a:t>To move modules</a:t>
            </a:r>
          </a:p>
          <a:p>
            <a:pPr lvl="1"/>
            <a:r>
              <a:rPr lang="en-GB" dirty="0"/>
              <a:t>Drag module to new position in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99" y="1591459"/>
            <a:ext cx="6406839" cy="41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2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39" cy="4929411"/>
          </a:xfrm>
        </p:spPr>
        <p:txBody>
          <a:bodyPr/>
          <a:lstStyle/>
          <a:p>
            <a:r>
              <a:rPr lang="en-GB" dirty="0"/>
              <a:t>Test mode allows each module to be evaluated on its own</a:t>
            </a:r>
          </a:p>
          <a:p>
            <a:endParaRPr lang="en-GB" sz="1800" dirty="0"/>
          </a:p>
          <a:p>
            <a:r>
              <a:rPr lang="en-GB" dirty="0"/>
              <a:t>Useful for testing parameters</a:t>
            </a:r>
          </a:p>
          <a:p>
            <a:endParaRPr lang="en-GB" sz="1800" dirty="0"/>
          </a:p>
          <a:p>
            <a:r>
              <a:rPr lang="en-GB" dirty="0"/>
              <a:t>To use test mode</a:t>
            </a:r>
          </a:p>
          <a:p>
            <a:pPr lvl="1"/>
            <a:r>
              <a:rPr lang="en-GB" dirty="0"/>
              <a:t>Click “Test mode”</a:t>
            </a:r>
          </a:p>
          <a:p>
            <a:pPr lvl="1"/>
            <a:r>
              <a:rPr lang="en-GB" dirty="0"/>
              <a:t>Sequentially evaluate each module by clicking “Step”</a:t>
            </a:r>
          </a:p>
          <a:p>
            <a:pPr lvl="1"/>
            <a:r>
              <a:rPr lang="en-GB" dirty="0"/>
              <a:t>When a module is changed, the current position will return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00" y="1591459"/>
            <a:ext cx="6406837" cy="4139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00" y="1591460"/>
            <a:ext cx="6406837" cy="413999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rot="10800000">
            <a:off x="6093245" y="5662697"/>
            <a:ext cx="0" cy="347687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 flipV="1">
            <a:off x="7017170" y="4738772"/>
            <a:ext cx="0" cy="347687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344487" y="2992582"/>
            <a:ext cx="5503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3200" dirty="0"/>
              <a:t>Worksheet section 1</a:t>
            </a:r>
          </a:p>
          <a:p>
            <a:pPr marL="0" indent="0" algn="ctr">
              <a:buNone/>
            </a:pPr>
            <a:r>
              <a:rPr lang="en-GB" sz="3200" dirty="0"/>
              <a:t>File loading</a:t>
            </a:r>
          </a:p>
        </p:txBody>
      </p:sp>
    </p:spTree>
    <p:extLst>
      <p:ext uri="{BB962C8B-B14F-4D97-AF65-F5344CB8AC3E}">
        <p14:creationId xmlns:p14="http://schemas.microsoft.com/office/powerpoint/2010/main" val="13750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primary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541690" cy="4929411"/>
          </a:xfrm>
        </p:spPr>
        <p:txBody>
          <a:bodyPr/>
          <a:lstStyle/>
          <a:p>
            <a:r>
              <a:rPr lang="en-GB" dirty="0"/>
              <a:t>Objects that are typically isolated</a:t>
            </a:r>
          </a:p>
          <a:p>
            <a:pPr lvl="1"/>
            <a:r>
              <a:rPr lang="en-GB" dirty="0"/>
              <a:t>Found by applying an intensity threshold and identifying contiguous regions</a:t>
            </a:r>
          </a:p>
          <a:p>
            <a:pPr lvl="1"/>
            <a:r>
              <a:rPr lang="en-GB" dirty="0"/>
              <a:t>Don’t require a marker to assist localisation</a:t>
            </a:r>
          </a:p>
          <a:p>
            <a:pPr lvl="1"/>
            <a:endParaRPr lang="en-GB" sz="1800" dirty="0"/>
          </a:p>
          <a:p>
            <a:r>
              <a:rPr lang="en-GB" dirty="0"/>
              <a:t>Can refine identification</a:t>
            </a:r>
          </a:p>
          <a:p>
            <a:pPr lvl="1"/>
            <a:r>
              <a:rPr lang="en-GB" dirty="0"/>
              <a:t>Size filters</a:t>
            </a:r>
          </a:p>
          <a:p>
            <a:pPr lvl="1"/>
            <a:r>
              <a:rPr lang="en-GB" dirty="0"/>
              <a:t>Watershed segmentation (object splitting)</a:t>
            </a:r>
          </a:p>
          <a:p>
            <a:pPr lvl="1"/>
            <a:endParaRPr lang="en-GB" sz="1800" dirty="0"/>
          </a:p>
          <a:p>
            <a:r>
              <a:rPr lang="en-GB" dirty="0"/>
              <a:t>Examples of primary objects:</a:t>
            </a:r>
          </a:p>
          <a:p>
            <a:pPr lvl="1"/>
            <a:r>
              <a:rPr lang="en-GB" dirty="0"/>
              <a:t>Nuclei, bacteria, cilia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5" cy="46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8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primary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560652" cy="4929411"/>
          </a:xfrm>
        </p:spPr>
        <p:txBody>
          <a:bodyPr/>
          <a:lstStyle/>
          <a:p>
            <a:r>
              <a:rPr lang="en-GB" dirty="0"/>
              <a:t>Typical diameter of objects (size filter)</a:t>
            </a:r>
          </a:p>
          <a:p>
            <a:endParaRPr lang="en-GB" sz="1800" dirty="0"/>
          </a:p>
          <a:p>
            <a:r>
              <a:rPr lang="en-GB" dirty="0"/>
              <a:t>Threshold strategy (global or “adaptive”)</a:t>
            </a:r>
          </a:p>
          <a:p>
            <a:endParaRPr lang="en-GB" sz="2000" dirty="0"/>
          </a:p>
          <a:p>
            <a:r>
              <a:rPr lang="en-GB" dirty="0"/>
              <a:t>Thresholding method (Otsu, etc.)</a:t>
            </a:r>
          </a:p>
          <a:p>
            <a:pPr lvl="1"/>
            <a:r>
              <a:rPr lang="en-GB" dirty="0"/>
              <a:t>Method-specific parameters will be shown</a:t>
            </a:r>
          </a:p>
          <a:p>
            <a:pPr lvl="1"/>
            <a:endParaRPr lang="en-GB" sz="1800" dirty="0"/>
          </a:p>
          <a:p>
            <a:r>
              <a:rPr lang="en-GB" dirty="0"/>
              <a:t>Method to distinguish clumps</a:t>
            </a:r>
          </a:p>
          <a:p>
            <a:pPr lvl="1"/>
            <a:r>
              <a:rPr lang="en-GB" dirty="0"/>
              <a:t>Shape will split at necks in objects</a:t>
            </a:r>
          </a:p>
          <a:p>
            <a:pPr lvl="1"/>
            <a:r>
              <a:rPr lang="en-GB" dirty="0"/>
              <a:t>Intensity is good for blobs/spots</a:t>
            </a:r>
          </a:p>
          <a:p>
            <a:pPr lvl="1"/>
            <a:r>
              <a:rPr lang="en-GB" dirty="0"/>
              <a:t>Can specific minimum separation for splitting</a:t>
            </a:r>
          </a:p>
          <a:p>
            <a:pPr lvl="2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5" cy="46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344487" y="2992582"/>
            <a:ext cx="5503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3200" dirty="0"/>
              <a:t>Worksheet section 2</a:t>
            </a:r>
          </a:p>
          <a:p>
            <a:pPr marL="0" indent="0" algn="ctr">
              <a:buNone/>
            </a:pPr>
            <a:r>
              <a:rPr lang="en-GB" sz="3200" dirty="0"/>
              <a:t>Identify primary objects</a:t>
            </a:r>
          </a:p>
        </p:txBody>
      </p:sp>
    </p:spTree>
    <p:extLst>
      <p:ext uri="{BB962C8B-B14F-4D97-AF65-F5344CB8AC3E}">
        <p14:creationId xmlns:p14="http://schemas.microsoft.com/office/powerpoint/2010/main" val="31162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GB" sz="2800" dirty="0"/>
              <a:t>Introduction to CellProfiler</a:t>
            </a:r>
          </a:p>
          <a:p>
            <a:pPr lvl="1"/>
            <a:r>
              <a:rPr lang="en-GB" sz="2400" dirty="0"/>
              <a:t>What is it?</a:t>
            </a:r>
          </a:p>
          <a:p>
            <a:pPr lvl="1"/>
            <a:r>
              <a:rPr lang="en-GB" dirty="0"/>
              <a:t>Looking at modularity and batch processing</a:t>
            </a:r>
          </a:p>
          <a:p>
            <a:pPr lvl="1"/>
            <a:r>
              <a:rPr lang="en-GB" dirty="0"/>
              <a:t>Image and object models</a:t>
            </a:r>
          </a:p>
          <a:p>
            <a:pPr lvl="1"/>
            <a:r>
              <a:rPr lang="en-GB" sz="2400" dirty="0"/>
              <a:t>Tour round the interface and key features</a:t>
            </a:r>
          </a:p>
          <a:p>
            <a:r>
              <a:rPr lang="en-GB" sz="2800" dirty="0"/>
              <a:t>Live demo of example workflow</a:t>
            </a:r>
          </a:p>
          <a:p>
            <a:pPr lvl="1"/>
            <a:r>
              <a:rPr lang="en-GB" sz="2400" dirty="0"/>
              <a:t>Detecting cells and bacteria</a:t>
            </a:r>
          </a:p>
          <a:p>
            <a:pPr lvl="1"/>
            <a:r>
              <a:rPr lang="en-GB" sz="2400" dirty="0"/>
              <a:t>Counting the number of bacteria per cell</a:t>
            </a:r>
          </a:p>
          <a:p>
            <a:pPr lvl="1"/>
            <a:r>
              <a:rPr lang="en-GB" dirty="0"/>
              <a:t>Drawing detected objects on the input image</a:t>
            </a:r>
            <a:endParaRPr lang="en-GB" sz="2400" dirty="0"/>
          </a:p>
          <a:p>
            <a:pPr lvl="1"/>
            <a:r>
              <a:rPr lang="en-GB" sz="2400" dirty="0"/>
              <a:t>Outputting results as images and spreadsheets</a:t>
            </a: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148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secondary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560652" cy="4929411"/>
          </a:xfrm>
        </p:spPr>
        <p:txBody>
          <a:bodyPr/>
          <a:lstStyle/>
          <a:p>
            <a:r>
              <a:rPr lang="en-GB" dirty="0"/>
              <a:t>Uses previously-identified objects as markers for detection</a:t>
            </a:r>
          </a:p>
          <a:p>
            <a:endParaRPr lang="en-GB" sz="1800" dirty="0"/>
          </a:p>
          <a:p>
            <a:r>
              <a:rPr lang="en-GB" dirty="0"/>
              <a:t>Many methods for detecting object edges</a:t>
            </a:r>
          </a:p>
          <a:p>
            <a:pPr lvl="1"/>
            <a:r>
              <a:rPr lang="en-GB" dirty="0"/>
              <a:t>“Propagate” moves object boundary out from marker at constant rate</a:t>
            </a:r>
          </a:p>
          <a:p>
            <a:pPr lvl="1"/>
            <a:r>
              <a:rPr lang="en-GB" dirty="0"/>
              <a:t>“Watershed” uses image intensity</a:t>
            </a:r>
          </a:p>
          <a:p>
            <a:pPr lvl="1"/>
            <a:r>
              <a:rPr lang="en-GB" dirty="0"/>
              <a:t>“Distance” creates fixed range around marker</a:t>
            </a:r>
          </a:p>
          <a:p>
            <a:endParaRPr lang="en-GB" sz="1800" dirty="0"/>
          </a:p>
          <a:p>
            <a:r>
              <a:rPr lang="en-GB" dirty="0"/>
              <a:t>Used for detecting cells from marker nuclei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4" cy="46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tertiary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560652" cy="4929411"/>
          </a:xfrm>
        </p:spPr>
        <p:txBody>
          <a:bodyPr/>
          <a:lstStyle/>
          <a:p>
            <a:r>
              <a:rPr lang="en-GB" dirty="0"/>
              <a:t>Creates objects from the difference between two other objects</a:t>
            </a:r>
          </a:p>
          <a:p>
            <a:endParaRPr lang="en-GB" dirty="0"/>
          </a:p>
          <a:p>
            <a:r>
              <a:rPr lang="en-GB" dirty="0"/>
              <a:t>Used for identifying cytoplasm from previously-identified cells and nuclei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4" cy="46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00931" y="2992582"/>
            <a:ext cx="6990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3200" dirty="0"/>
              <a:t>Worksheet section 3</a:t>
            </a:r>
          </a:p>
          <a:p>
            <a:pPr marL="0" indent="0" algn="ctr">
              <a:buNone/>
            </a:pPr>
            <a:r>
              <a:rPr lang="en-GB" sz="3200" dirty="0"/>
              <a:t>Identify secondary and tertiary objects</a:t>
            </a:r>
          </a:p>
        </p:txBody>
      </p:sp>
    </p:spTree>
    <p:extLst>
      <p:ext uri="{BB962C8B-B14F-4D97-AF65-F5344CB8AC3E}">
        <p14:creationId xmlns:p14="http://schemas.microsoft.com/office/powerpoint/2010/main" val="41557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 (filter)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560652" cy="4929411"/>
          </a:xfrm>
        </p:spPr>
        <p:txBody>
          <a:bodyPr/>
          <a:lstStyle/>
          <a:p>
            <a:r>
              <a:rPr lang="en-GB" dirty="0"/>
              <a:t>Apply filter to image to reduce noise</a:t>
            </a:r>
          </a:p>
          <a:p>
            <a:endParaRPr lang="en-GB" sz="1800" dirty="0"/>
          </a:p>
          <a:p>
            <a:r>
              <a:rPr lang="en-GB" dirty="0"/>
              <a:t>Various filters including</a:t>
            </a:r>
          </a:p>
          <a:p>
            <a:pPr lvl="1"/>
            <a:r>
              <a:rPr lang="en-GB" dirty="0"/>
              <a:t>Polynomial, Gaussian, median, average</a:t>
            </a:r>
          </a:p>
          <a:p>
            <a:pPr lvl="1"/>
            <a:endParaRPr lang="en-GB" dirty="0"/>
          </a:p>
          <a:p>
            <a:r>
              <a:rPr lang="en-GB" dirty="0"/>
              <a:t>Automatic or manual radius calculation</a:t>
            </a:r>
          </a:p>
          <a:p>
            <a:pPr lvl="1"/>
            <a:r>
              <a:rPr lang="en-GB" dirty="0"/>
              <a:t>Automatic is 1/40 the image size (and no more than 30 pixels)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4" cy="46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 image/object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39" cy="4929411"/>
          </a:xfrm>
        </p:spPr>
        <p:txBody>
          <a:bodyPr/>
          <a:lstStyle/>
          <a:p>
            <a:r>
              <a:rPr lang="en-GB" dirty="0"/>
              <a:t>Measure properties such as</a:t>
            </a:r>
          </a:p>
          <a:p>
            <a:pPr lvl="1"/>
            <a:r>
              <a:rPr lang="en-GB" dirty="0"/>
              <a:t>Object size/shape</a:t>
            </a:r>
          </a:p>
          <a:p>
            <a:pPr lvl="1"/>
            <a:r>
              <a:rPr lang="en-GB" dirty="0"/>
              <a:t>Intensity/texture (intensity values are normalised)</a:t>
            </a:r>
          </a:p>
          <a:p>
            <a:pPr lvl="1"/>
            <a:r>
              <a:rPr lang="en-GB" dirty="0" err="1"/>
              <a:t>Colocalisation</a:t>
            </a:r>
            <a:endParaRPr lang="en-GB" dirty="0"/>
          </a:p>
          <a:p>
            <a:endParaRPr lang="en-GB" sz="1800" dirty="0"/>
          </a:p>
          <a:p>
            <a:r>
              <a:rPr lang="en-GB" dirty="0"/>
              <a:t>Measurements are assigned to the image or object</a:t>
            </a:r>
          </a:p>
          <a:p>
            <a:endParaRPr lang="en-GB" sz="1800" dirty="0"/>
          </a:p>
          <a:p>
            <a:r>
              <a:rPr lang="en-GB" dirty="0"/>
              <a:t>Measurements can be used in subsequent modules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00" y="1591459"/>
            <a:ext cx="6406838" cy="41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40" cy="4929411"/>
          </a:xfrm>
        </p:spPr>
        <p:txBody>
          <a:bodyPr/>
          <a:lstStyle/>
          <a:p>
            <a:r>
              <a:rPr lang="en-GB" dirty="0"/>
              <a:t>Remove objects based on previous measurement</a:t>
            </a:r>
          </a:p>
          <a:p>
            <a:endParaRPr lang="en-GB" sz="1800" dirty="0"/>
          </a:p>
          <a:p>
            <a:r>
              <a:rPr lang="en-GB" dirty="0"/>
              <a:t>Specify threshold value</a:t>
            </a:r>
          </a:p>
          <a:p>
            <a:endParaRPr lang="en-GB" sz="1800" dirty="0"/>
          </a:p>
          <a:p>
            <a:r>
              <a:rPr lang="en-GB" dirty="0"/>
              <a:t>Create new object for the retained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00" y="1591459"/>
            <a:ext cx="6406838" cy="41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9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560652" cy="4929411"/>
          </a:xfrm>
        </p:spPr>
        <p:txBody>
          <a:bodyPr/>
          <a:lstStyle/>
          <a:p>
            <a:r>
              <a:rPr lang="en-GB" dirty="0"/>
              <a:t>Assign relationships between objects based on spatial overlap</a:t>
            </a:r>
          </a:p>
          <a:p>
            <a:endParaRPr lang="en-GB" sz="1800" dirty="0"/>
          </a:p>
          <a:p>
            <a:r>
              <a:rPr lang="en-GB" dirty="0"/>
              <a:t>One “parent” object can have multiple “child” objects</a:t>
            </a:r>
          </a:p>
          <a:p>
            <a:endParaRPr lang="en-GB" sz="1800" dirty="0"/>
          </a:p>
          <a:p>
            <a:r>
              <a:rPr lang="en-GB" dirty="0"/>
              <a:t>Can calculate mean values for child object measurements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3" cy="46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00931" y="2992582"/>
            <a:ext cx="699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3200" dirty="0"/>
              <a:t>Worksheet section 4</a:t>
            </a:r>
          </a:p>
          <a:p>
            <a:pPr marL="0" indent="0" algn="ctr">
              <a:buNone/>
            </a:pPr>
            <a:r>
              <a:rPr lang="en-GB" sz="3200" dirty="0"/>
              <a:t>Apply measurement-based object filters and relate objects</a:t>
            </a:r>
          </a:p>
        </p:txBody>
      </p:sp>
    </p:spTree>
    <p:extLst>
      <p:ext uri="{BB962C8B-B14F-4D97-AF65-F5344CB8AC3E}">
        <p14:creationId xmlns:p14="http://schemas.microsoft.com/office/powerpoint/2010/main" val="20195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Overlay outlines / display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560652" cy="4929411"/>
          </a:xfrm>
        </p:spPr>
        <p:txBody>
          <a:bodyPr/>
          <a:lstStyle/>
          <a:p>
            <a:r>
              <a:rPr lang="en-GB" dirty="0"/>
              <a:t>Overlay outlines</a:t>
            </a:r>
          </a:p>
          <a:p>
            <a:pPr lvl="1"/>
            <a:r>
              <a:rPr lang="en-GB" dirty="0"/>
              <a:t>Create image showing object outlines</a:t>
            </a:r>
          </a:p>
          <a:p>
            <a:pPr lvl="1"/>
            <a:r>
              <a:rPr lang="en-GB" dirty="0"/>
              <a:t>Can display on either a blank image or other previously-loaded image</a:t>
            </a:r>
          </a:p>
          <a:p>
            <a:pPr lvl="1"/>
            <a:r>
              <a:rPr lang="en-GB" dirty="0"/>
              <a:t>Add outlines for multiple object sets</a:t>
            </a:r>
          </a:p>
          <a:p>
            <a:pPr lvl="1"/>
            <a:endParaRPr lang="en-GB" dirty="0"/>
          </a:p>
          <a:p>
            <a:r>
              <a:rPr lang="en-GB" dirty="0"/>
              <a:t>Display data on image</a:t>
            </a:r>
          </a:p>
          <a:p>
            <a:pPr lvl="1"/>
            <a:r>
              <a:rPr lang="en-GB" dirty="0"/>
              <a:t>Add measurement values to images</a:t>
            </a:r>
          </a:p>
          <a:p>
            <a:pPr lvl="1"/>
            <a:r>
              <a:rPr lang="en-GB" dirty="0"/>
              <a:t>Text centred on object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3" cy="4698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3" y="1312024"/>
            <a:ext cx="4960622" cy="4698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3" y="1312024"/>
            <a:ext cx="4960622" cy="4698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3" y="1312024"/>
            <a:ext cx="4960623" cy="46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00931" y="2992582"/>
            <a:ext cx="6990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3200" dirty="0"/>
              <a:t>Worksheet section 5</a:t>
            </a:r>
          </a:p>
          <a:p>
            <a:pPr marL="0" indent="0" algn="ctr">
              <a:buNone/>
            </a:pPr>
            <a:r>
              <a:rPr lang="en-GB" sz="3200" dirty="0"/>
              <a:t>Visualising data</a:t>
            </a:r>
          </a:p>
        </p:txBody>
      </p:sp>
    </p:spTree>
    <p:extLst>
      <p:ext uri="{BB962C8B-B14F-4D97-AF65-F5344CB8AC3E}">
        <p14:creationId xmlns:p14="http://schemas.microsoft.com/office/powerpoint/2010/main" val="349043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get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GB" sz="2800" dirty="0"/>
              <a:t>CellProfiler software</a:t>
            </a:r>
          </a:p>
          <a:p>
            <a:pPr lvl="1"/>
            <a:r>
              <a:rPr lang="en-GB" sz="2400" dirty="0"/>
              <a:t>Detailed integrated documentation</a:t>
            </a:r>
          </a:p>
          <a:p>
            <a:r>
              <a:rPr lang="en-GB" sz="2800" dirty="0"/>
              <a:t>Websites</a:t>
            </a:r>
          </a:p>
          <a:p>
            <a:pPr lvl="1"/>
            <a:r>
              <a:rPr lang="en-GB" sz="2400" dirty="0"/>
              <a:t>http://cellprofiler.org/manuals/</a:t>
            </a:r>
          </a:p>
          <a:p>
            <a:pPr lvl="1"/>
            <a:r>
              <a:rPr lang="en-GB" sz="2400" dirty="0"/>
              <a:t>http://cellprofiler.org/tutorials/</a:t>
            </a:r>
          </a:p>
          <a:p>
            <a:r>
              <a:rPr lang="en-GB" sz="2800" dirty="0"/>
              <a:t>Wolfson Bioimaging!</a:t>
            </a:r>
          </a:p>
          <a:p>
            <a:pPr lvl="1"/>
            <a:r>
              <a:rPr lang="en-GB" sz="2400" dirty="0"/>
              <a:t>Stephen: stephen.cross@bristol.ac.uk</a:t>
            </a:r>
          </a:p>
          <a:p>
            <a:pPr lvl="1"/>
            <a:r>
              <a:rPr lang="en-GB" sz="2400" dirty="0"/>
              <a:t>Dom: da14205@bristol.ac.uk</a:t>
            </a:r>
          </a:p>
          <a:p>
            <a:pPr lvl="1"/>
            <a:r>
              <a:rPr lang="en-GB" sz="2400" dirty="0"/>
              <a:t>Office: C31 (Biomedical Sciences Building)</a:t>
            </a:r>
          </a:p>
        </p:txBody>
      </p:sp>
    </p:spTree>
    <p:extLst>
      <p:ext uri="{BB962C8B-B14F-4D97-AF65-F5344CB8AC3E}">
        <p14:creationId xmlns:p14="http://schemas.microsoft.com/office/powerpoint/2010/main" val="48101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40" cy="4929411"/>
          </a:xfrm>
        </p:spPr>
        <p:txBody>
          <a:bodyPr/>
          <a:lstStyle/>
          <a:p>
            <a:r>
              <a:rPr lang="en-GB" dirty="0"/>
              <a:t>Names based on input image</a:t>
            </a:r>
          </a:p>
          <a:p>
            <a:pPr lvl="1"/>
            <a:r>
              <a:rPr lang="en-GB" dirty="0"/>
              <a:t>Takes name from input image</a:t>
            </a:r>
          </a:p>
          <a:p>
            <a:pPr lvl="1"/>
            <a:r>
              <a:rPr lang="en-GB" dirty="0"/>
              <a:t>Add custom suffix</a:t>
            </a:r>
          </a:p>
          <a:p>
            <a:pPr lvl="1"/>
            <a:endParaRPr lang="en-GB" sz="1800" dirty="0"/>
          </a:p>
          <a:p>
            <a:r>
              <a:rPr lang="en-GB" dirty="0"/>
              <a:t>Specify output location</a:t>
            </a:r>
          </a:p>
          <a:p>
            <a:pPr lvl="1"/>
            <a:r>
              <a:rPr lang="en-GB" dirty="0"/>
              <a:t>Specific folder</a:t>
            </a:r>
          </a:p>
          <a:p>
            <a:pPr lvl="1"/>
            <a:r>
              <a:rPr lang="en-GB" dirty="0"/>
              <a:t>Same folder as input</a:t>
            </a:r>
          </a:p>
          <a:p>
            <a:pPr lvl="1"/>
            <a:r>
              <a:rPr lang="en-GB" dirty="0"/>
              <a:t>Default location (set via File &gt; Preferences…)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00" y="1591459"/>
            <a:ext cx="6406837" cy="41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 objects to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560652" cy="4929411"/>
          </a:xfrm>
        </p:spPr>
        <p:txBody>
          <a:bodyPr/>
          <a:lstStyle/>
          <a:p>
            <a:r>
              <a:rPr lang="en-GB" dirty="0"/>
              <a:t>Creates a image showing objects</a:t>
            </a:r>
          </a:p>
          <a:p>
            <a:pPr lvl="1"/>
            <a:endParaRPr lang="en-GB" sz="1800" dirty="0"/>
          </a:p>
          <a:p>
            <a:r>
              <a:rPr lang="en-GB" dirty="0"/>
              <a:t>Option for indexed images</a:t>
            </a:r>
          </a:p>
          <a:p>
            <a:pPr lvl="1"/>
            <a:r>
              <a:rPr lang="en-GB" dirty="0"/>
              <a:t>Intensity of each pixel corresponds to ID number of object</a:t>
            </a:r>
          </a:p>
          <a:p>
            <a:pPr lvl="1"/>
            <a:endParaRPr lang="en-GB" sz="1600" dirty="0"/>
          </a:p>
          <a:p>
            <a:r>
              <a:rPr lang="en-GB" dirty="0" err="1"/>
              <a:t>Color</a:t>
            </a:r>
            <a:r>
              <a:rPr lang="en-GB" dirty="0"/>
              <a:t> format</a:t>
            </a:r>
          </a:p>
          <a:p>
            <a:pPr lvl="1"/>
            <a:r>
              <a:rPr lang="en-GB" dirty="0"/>
              <a:t>“</a:t>
            </a:r>
            <a:r>
              <a:rPr lang="en-GB" dirty="0" err="1"/>
              <a:t>Color</a:t>
            </a:r>
            <a:r>
              <a:rPr lang="en-GB" dirty="0"/>
              <a:t>” uses random colouring</a:t>
            </a:r>
          </a:p>
          <a:p>
            <a:pPr lvl="1"/>
            <a:r>
              <a:rPr lang="en-GB" dirty="0"/>
              <a:t>“Binary” are black and white</a:t>
            </a:r>
          </a:p>
          <a:p>
            <a:pPr lvl="1"/>
            <a:r>
              <a:rPr lang="en-GB" dirty="0"/>
              <a:t>“Greyscale” are indexed (up to 255 objects)</a:t>
            </a:r>
          </a:p>
          <a:p>
            <a:pPr lvl="1"/>
            <a:r>
              <a:rPr lang="en-GB" dirty="0"/>
              <a:t>“uint16” are indexed (up to 65535 objects)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2" cy="4698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2" cy="4698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12" y="1312024"/>
            <a:ext cx="4960623" cy="46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4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00" y="1591459"/>
            <a:ext cx="6406837" cy="4139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 to spreadsheet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40" cy="4929411"/>
          </a:xfrm>
        </p:spPr>
        <p:txBody>
          <a:bodyPr/>
          <a:lstStyle/>
          <a:p>
            <a:r>
              <a:rPr lang="en-GB" dirty="0"/>
              <a:t>Multiple exported files</a:t>
            </a:r>
          </a:p>
          <a:p>
            <a:pPr lvl="1"/>
            <a:r>
              <a:rPr lang="en-GB" dirty="0"/>
              <a:t>One per object set</a:t>
            </a:r>
          </a:p>
          <a:p>
            <a:pPr lvl="1"/>
            <a:r>
              <a:rPr lang="en-GB" dirty="0"/>
              <a:t>Object relationships summary</a:t>
            </a:r>
          </a:p>
          <a:p>
            <a:pPr lvl="1"/>
            <a:r>
              <a:rPr lang="en-GB" dirty="0"/>
              <a:t>Analysis pipeline summary</a:t>
            </a:r>
          </a:p>
          <a:p>
            <a:pPr lvl="1"/>
            <a:r>
              <a:rPr lang="en-GB" dirty="0"/>
              <a:t>Can choose which to export</a:t>
            </a:r>
          </a:p>
          <a:p>
            <a:endParaRPr lang="en-GB" sz="1800" dirty="0"/>
          </a:p>
          <a:p>
            <a:r>
              <a:rPr lang="en-GB" dirty="0"/>
              <a:t>Specify output location</a:t>
            </a:r>
          </a:p>
          <a:p>
            <a:endParaRPr lang="en-GB" sz="1800" dirty="0"/>
          </a:p>
          <a:p>
            <a:r>
              <a:rPr lang="en-GB" dirty="0"/>
              <a:t>Add prefix to filename</a:t>
            </a:r>
          </a:p>
          <a:p>
            <a:endParaRPr lang="en-GB" sz="1800" dirty="0"/>
          </a:p>
          <a:p>
            <a:r>
              <a:rPr lang="en-GB" dirty="0"/>
              <a:t>Select measurements to export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99" y="1591459"/>
            <a:ext cx="6406837" cy="413999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173319" y="4200512"/>
            <a:ext cx="0" cy="347687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184135" y="4374355"/>
            <a:ext cx="0" cy="347687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47" y="1983266"/>
            <a:ext cx="3369143" cy="335638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65" y="1983266"/>
            <a:ext cx="3917905" cy="3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00931" y="2992582"/>
            <a:ext cx="6990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3200" dirty="0"/>
              <a:t>Worksheet section 6</a:t>
            </a:r>
          </a:p>
          <a:p>
            <a:pPr marL="0" indent="0" algn="ctr">
              <a:buNone/>
            </a:pPr>
            <a:r>
              <a:rPr lang="en-GB" sz="3200" dirty="0"/>
              <a:t>Exporting data</a:t>
            </a:r>
          </a:p>
        </p:txBody>
      </p:sp>
    </p:spTree>
    <p:extLst>
      <p:ext uri="{BB962C8B-B14F-4D97-AF65-F5344CB8AC3E}">
        <p14:creationId xmlns:p14="http://schemas.microsoft.com/office/powerpoint/2010/main" val="135379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 expressions (Regex)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5114439" cy="4929411"/>
          </a:xfrm>
        </p:spPr>
        <p:txBody>
          <a:bodyPr/>
          <a:lstStyle/>
          <a:p>
            <a:r>
              <a:rPr lang="en-GB" dirty="0"/>
              <a:t>Filenames have specific pattern</a:t>
            </a:r>
          </a:p>
          <a:p>
            <a:pPr lvl="1"/>
            <a:r>
              <a:rPr lang="en-GB" dirty="0"/>
              <a:t>e.g. “Image_B3_F1.tif” is “[Name]_[Well]_[Field].</a:t>
            </a:r>
            <a:r>
              <a:rPr lang="en-GB" dirty="0" err="1"/>
              <a:t>tif</a:t>
            </a:r>
            <a:r>
              <a:rPr lang="en-GB" dirty="0"/>
              <a:t>”</a:t>
            </a:r>
          </a:p>
          <a:p>
            <a:endParaRPr lang="en-GB" sz="1800" dirty="0"/>
          </a:p>
          <a:p>
            <a:r>
              <a:rPr lang="en-GB" dirty="0"/>
              <a:t>Regex extracts this information</a:t>
            </a:r>
          </a:p>
          <a:p>
            <a:pPr lvl="1"/>
            <a:r>
              <a:rPr lang="en-GB" dirty="0"/>
              <a:t>Assign regions of name to different metadata values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dirty="0"/>
              <a:t>CP has a handy regex editor</a:t>
            </a:r>
          </a:p>
          <a:p>
            <a:pPr lvl="1"/>
            <a:r>
              <a:rPr lang="en-GB" dirty="0"/>
              <a:t>Click the magnifying glass</a:t>
            </a:r>
          </a:p>
          <a:p>
            <a:pPr lvl="1"/>
            <a:r>
              <a:rPr lang="en-GB" dirty="0"/>
              <a:t>Colours identified part of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99" y="1591459"/>
            <a:ext cx="6406840" cy="413999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1170070" y="3052847"/>
            <a:ext cx="0" cy="347687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80" y="3694880"/>
            <a:ext cx="4334960" cy="1532239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56943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courses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768" y="1112764"/>
            <a:ext cx="3102297" cy="501340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311929" cy="4929411"/>
          </a:xfrm>
        </p:spPr>
        <p:txBody>
          <a:bodyPr/>
          <a:lstStyle/>
          <a:p>
            <a:r>
              <a:rPr lang="en-GB" dirty="0"/>
              <a:t>ImageJ/Fiji Level 1</a:t>
            </a:r>
          </a:p>
          <a:p>
            <a:pPr lvl="1"/>
            <a:r>
              <a:rPr lang="en-GB" dirty="0"/>
              <a:t>Basics of image processing and analysis</a:t>
            </a:r>
          </a:p>
          <a:p>
            <a:pPr lvl="1"/>
            <a:r>
              <a:rPr lang="en-GB" dirty="0"/>
              <a:t>15</a:t>
            </a:r>
            <a:r>
              <a:rPr lang="en-GB" baseline="30000" dirty="0"/>
              <a:t>th</a:t>
            </a:r>
            <a:r>
              <a:rPr lang="en-GB" dirty="0"/>
              <a:t> May 2019</a:t>
            </a:r>
          </a:p>
          <a:p>
            <a:pPr lvl="1"/>
            <a:endParaRPr lang="en-GB" sz="1800" dirty="0"/>
          </a:p>
          <a:p>
            <a:r>
              <a:rPr lang="en-GB" dirty="0"/>
              <a:t>ImageJ/Fiji Level 2</a:t>
            </a:r>
          </a:p>
          <a:p>
            <a:pPr lvl="1"/>
            <a:r>
              <a:rPr lang="en-GB" dirty="0"/>
              <a:t>Automation and batch processing using macros</a:t>
            </a:r>
          </a:p>
          <a:p>
            <a:pPr lvl="1"/>
            <a:r>
              <a:rPr lang="en-GB" dirty="0"/>
              <a:t>29</a:t>
            </a:r>
            <a:r>
              <a:rPr lang="en-GB" baseline="30000" dirty="0"/>
              <a:t>th</a:t>
            </a:r>
            <a:r>
              <a:rPr lang="en-GB" dirty="0"/>
              <a:t> May 2018</a:t>
            </a:r>
          </a:p>
          <a:p>
            <a:pPr lvl="1"/>
            <a:endParaRPr lang="en-GB" sz="1800" dirty="0"/>
          </a:p>
          <a:p>
            <a:r>
              <a:rPr lang="en-GB" dirty="0"/>
              <a:t>Book via </a:t>
            </a:r>
            <a:r>
              <a:rPr lang="en-GB" dirty="0" err="1"/>
              <a:t>OnCourse</a:t>
            </a:r>
            <a:r>
              <a:rPr lang="en-GB" dirty="0"/>
              <a:t> (www.cbs-bris.org.uk)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8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CellProfiler</a:t>
            </a:r>
            <a:r>
              <a:rPr lang="en-GB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F0CC5-75FD-4E66-A2C4-2929E0E5BAFB}"/>
              </a:ext>
            </a:extLst>
          </p:cNvPr>
          <p:cNvSpPr txBox="1"/>
          <p:nvPr/>
        </p:nvSpPr>
        <p:spPr>
          <a:xfrm>
            <a:off x="2838685" y="2564651"/>
            <a:ext cx="145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2D07A-8AAB-4688-A27C-6E2C9B454638}"/>
              </a:ext>
            </a:extLst>
          </p:cNvPr>
          <p:cNvSpPr txBox="1"/>
          <p:nvPr/>
        </p:nvSpPr>
        <p:spPr>
          <a:xfrm>
            <a:off x="7814404" y="2829731"/>
            <a:ext cx="128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Scalable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57B18-5FB7-4F34-8CAB-846BCD09A872}"/>
              </a:ext>
            </a:extLst>
          </p:cNvPr>
          <p:cNvSpPr txBox="1"/>
          <p:nvPr/>
        </p:nvSpPr>
        <p:spPr>
          <a:xfrm>
            <a:off x="3718242" y="4294772"/>
            <a:ext cx="126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Flexible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768F9-211A-49AB-8FE8-981523560849}"/>
              </a:ext>
            </a:extLst>
          </p:cNvPr>
          <p:cNvSpPr txBox="1"/>
          <p:nvPr/>
        </p:nvSpPr>
        <p:spPr>
          <a:xfrm>
            <a:off x="7578119" y="4191838"/>
            <a:ext cx="201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Reproducible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F2656-9317-4AE3-A67C-50B668CD5557}"/>
              </a:ext>
            </a:extLst>
          </p:cNvPr>
          <p:cNvSpPr txBox="1"/>
          <p:nvPr/>
        </p:nvSpPr>
        <p:spPr>
          <a:xfrm>
            <a:off x="2379035" y="4880083"/>
            <a:ext cx="129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Image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2E750-1BD2-4FD3-93C5-31E4C799896E}"/>
              </a:ext>
            </a:extLst>
          </p:cNvPr>
          <p:cNvSpPr txBox="1"/>
          <p:nvPr/>
        </p:nvSpPr>
        <p:spPr>
          <a:xfrm>
            <a:off x="5020458" y="4880083"/>
            <a:ext cx="136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Object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51109-5EE9-4FA1-B245-CB9E6F882347}"/>
              </a:ext>
            </a:extLst>
          </p:cNvPr>
          <p:cNvSpPr txBox="1"/>
          <p:nvPr/>
        </p:nvSpPr>
        <p:spPr>
          <a:xfrm>
            <a:off x="9916911" y="5031526"/>
            <a:ext cx="173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Share 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B3E2A6-096C-4EFC-B362-1BBC9497839B}"/>
              </a:ext>
            </a:extLst>
          </p:cNvPr>
          <p:cNvSpPr txBox="1"/>
          <p:nvPr/>
        </p:nvSpPr>
        <p:spPr>
          <a:xfrm>
            <a:off x="8679964" y="1383858"/>
            <a:ext cx="18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Batch processing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3D1B5-C47E-401E-A812-BC4A63FC3D0B}"/>
              </a:ext>
            </a:extLst>
          </p:cNvPr>
          <p:cNvSpPr txBox="1"/>
          <p:nvPr/>
        </p:nvSpPr>
        <p:spPr>
          <a:xfrm>
            <a:off x="9943842" y="2168180"/>
            <a:ext cx="17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Reads metadata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71188-1A91-442A-BA9A-5EA64D6EA485}"/>
              </a:ext>
            </a:extLst>
          </p:cNvPr>
          <p:cNvSpPr txBox="1"/>
          <p:nvPr/>
        </p:nvSpPr>
        <p:spPr>
          <a:xfrm>
            <a:off x="9946655" y="2758257"/>
            <a:ext cx="173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Grouping by condition, plate or experiment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35E060-F685-40FF-9F5B-5E4E88AC2E6C}"/>
              </a:ext>
            </a:extLst>
          </p:cNvPr>
          <p:cNvSpPr txBox="1"/>
          <p:nvPr/>
        </p:nvSpPr>
        <p:spPr>
          <a:xfrm>
            <a:off x="5020458" y="3272800"/>
            <a:ext cx="234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00000"/>
                </a:solidFill>
              </a:rPr>
              <a:t>CellProfiler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D6543A-CA96-44BF-BF15-32DE4624A733}"/>
              </a:ext>
            </a:extLst>
          </p:cNvPr>
          <p:cNvSpPr txBox="1"/>
          <p:nvPr/>
        </p:nvSpPr>
        <p:spPr>
          <a:xfrm>
            <a:off x="558911" y="1884072"/>
            <a:ext cx="154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Drag and drop modules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566AE1-C4D4-4D77-8C85-0B497F048F57}"/>
              </a:ext>
            </a:extLst>
          </p:cNvPr>
          <p:cNvSpPr txBox="1"/>
          <p:nvPr/>
        </p:nvSpPr>
        <p:spPr>
          <a:xfrm>
            <a:off x="195674" y="3210971"/>
            <a:ext cx="195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Easily editable for new experiment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A4F10A-9C79-496E-BB4F-BFF313DC781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878012" y="3943098"/>
            <a:ext cx="700107" cy="479573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7DCD63-DCAB-4B80-9EF9-241C34809C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302339" y="3060564"/>
            <a:ext cx="512065" cy="320230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BF51B3-9F2A-4D96-862C-E5A852600BF4}"/>
              </a:ext>
            </a:extLst>
          </p:cNvPr>
          <p:cNvSpPr txBox="1"/>
          <p:nvPr/>
        </p:nvSpPr>
        <p:spPr>
          <a:xfrm>
            <a:off x="5263741" y="2352669"/>
            <a:ext cx="186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Extendable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1901A6-70E5-4DBA-993A-892BFA5002AE}"/>
              </a:ext>
            </a:extLst>
          </p:cNvPr>
          <p:cNvSpPr txBox="1"/>
          <p:nvPr/>
        </p:nvSpPr>
        <p:spPr>
          <a:xfrm>
            <a:off x="6180969" y="1430388"/>
            <a:ext cx="139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Open source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4A3B20-E113-46DA-AFB4-0496C4AD9CF6}"/>
              </a:ext>
            </a:extLst>
          </p:cNvPr>
          <p:cNvSpPr txBox="1"/>
          <p:nvPr/>
        </p:nvSpPr>
        <p:spPr>
          <a:xfrm>
            <a:off x="4564805" y="1420923"/>
            <a:ext cx="87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512D71-F4FF-4E02-A8F3-0617FDCCF79C}"/>
              </a:ext>
            </a:extLst>
          </p:cNvPr>
          <p:cNvCxnSpPr>
            <a:cxnSpLocks/>
            <a:stCxn id="17" idx="0"/>
            <a:endCxn id="27" idx="2"/>
          </p:cNvCxnSpPr>
          <p:nvPr/>
        </p:nvCxnSpPr>
        <p:spPr>
          <a:xfrm flipV="1">
            <a:off x="6191386" y="2814334"/>
            <a:ext cx="6044" cy="458466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7118A4-D850-4600-9BE9-C0DB41C6925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350151" y="3888621"/>
            <a:ext cx="654054" cy="406151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E97D87-E278-448E-944B-F99978DCB1A4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4297053" y="2795484"/>
            <a:ext cx="823513" cy="585310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7F76BCE-CE73-441F-85C9-5C247A63A05F}"/>
              </a:ext>
            </a:extLst>
          </p:cNvPr>
          <p:cNvCxnSpPr>
            <a:cxnSpLocks/>
            <a:stCxn id="6" idx="1"/>
            <a:endCxn id="18" idx="3"/>
          </p:cNvCxnSpPr>
          <p:nvPr/>
        </p:nvCxnSpPr>
        <p:spPr>
          <a:xfrm flipH="1" flipV="1">
            <a:off x="2107894" y="2207238"/>
            <a:ext cx="730791" cy="588246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21F2B3-929B-4494-8BEB-C7872E8C3571}"/>
              </a:ext>
            </a:extLst>
          </p:cNvPr>
          <p:cNvCxnSpPr>
            <a:cxnSpLocks/>
            <a:stCxn id="6" idx="1"/>
            <a:endCxn id="19" idx="3"/>
          </p:cNvCxnSpPr>
          <p:nvPr/>
        </p:nvCxnSpPr>
        <p:spPr>
          <a:xfrm flipH="1">
            <a:off x="2149392" y="2795484"/>
            <a:ext cx="689293" cy="738653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470892-74E6-4787-A30E-04B8044A0C27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flipH="1">
            <a:off x="3025037" y="4525605"/>
            <a:ext cx="693205" cy="354478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16D01B3-1ECE-4515-80F4-94BE95DD9CAE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4982059" y="4525605"/>
            <a:ext cx="721650" cy="354478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6C8D64D-11C0-453B-904F-5D63534A826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9592828" y="4422671"/>
            <a:ext cx="324083" cy="793521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CBA7EF-66BA-49AC-99AD-EF598D5F997F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9104303" y="3060564"/>
            <a:ext cx="842352" cy="159358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3A922FB-3011-4BEA-81F2-05037E8FB9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9104303" y="2352846"/>
            <a:ext cx="839539" cy="707718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3C53F4E-8C50-4D9B-A0D0-E932E13FE1DB}"/>
              </a:ext>
            </a:extLst>
          </p:cNvPr>
          <p:cNvCxnSpPr>
            <a:cxnSpLocks/>
            <a:stCxn id="7" idx="3"/>
            <a:endCxn id="14" idx="2"/>
          </p:cNvCxnSpPr>
          <p:nvPr/>
        </p:nvCxnSpPr>
        <p:spPr>
          <a:xfrm flipV="1">
            <a:off x="9104303" y="1753190"/>
            <a:ext cx="488526" cy="1307374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EEB2C5D-2DBD-4A2D-8A8F-67C719B059BF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V="1">
            <a:off x="6197430" y="1799720"/>
            <a:ext cx="680582" cy="552949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8303FF-D9CF-4F5F-9E7E-2AB152C5173F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5004205" y="1790255"/>
            <a:ext cx="1193225" cy="562414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29839FED-E965-448C-8C75-863ADFF1570F}"/>
              </a:ext>
            </a:extLst>
          </p:cNvPr>
          <p:cNvSpPr txBox="1"/>
          <p:nvPr/>
        </p:nvSpPr>
        <p:spPr>
          <a:xfrm>
            <a:off x="3804541" y="5378685"/>
            <a:ext cx="102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Intensity values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866370B-C867-42E3-A284-CD7760EB2130}"/>
              </a:ext>
            </a:extLst>
          </p:cNvPr>
          <p:cNvSpPr txBox="1"/>
          <p:nvPr/>
        </p:nvSpPr>
        <p:spPr>
          <a:xfrm>
            <a:off x="7005925" y="5280727"/>
            <a:ext cx="128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Shape parameters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19ADC74-6ACA-409A-AF5B-D784CD213AB2}"/>
              </a:ext>
            </a:extLst>
          </p:cNvPr>
          <p:cNvCxnSpPr>
            <a:cxnSpLocks/>
            <a:stCxn id="11" idx="2"/>
            <a:endCxn id="160" idx="1"/>
          </p:cNvCxnSpPr>
          <p:nvPr/>
        </p:nvCxnSpPr>
        <p:spPr>
          <a:xfrm>
            <a:off x="3025037" y="5249415"/>
            <a:ext cx="779504" cy="452436"/>
          </a:xfrm>
          <a:prstGeom prst="line">
            <a:avLst/>
          </a:prstGeom>
          <a:ln w="19050">
            <a:solidFill>
              <a:srgbClr val="BF2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9D7C1A93-C18F-4536-BA30-FAE2FF25B8CE}"/>
              </a:ext>
            </a:extLst>
          </p:cNvPr>
          <p:cNvCxnSpPr>
            <a:cxnSpLocks/>
            <a:stCxn id="12" idx="2"/>
            <a:endCxn id="160" idx="3"/>
          </p:cNvCxnSpPr>
          <p:nvPr/>
        </p:nvCxnSpPr>
        <p:spPr>
          <a:xfrm flipH="1">
            <a:off x="4829540" y="5249415"/>
            <a:ext cx="874169" cy="452436"/>
          </a:xfrm>
          <a:prstGeom prst="line">
            <a:avLst/>
          </a:prstGeom>
          <a:ln w="19050">
            <a:solidFill>
              <a:srgbClr val="BF2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3DF1EE42-CFAF-4371-85D0-0C513B64242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386959" y="5064749"/>
            <a:ext cx="618966" cy="539144"/>
          </a:xfrm>
          <a:prstGeom prst="line">
            <a:avLst/>
          </a:prstGeom>
          <a:ln w="19050">
            <a:solidFill>
              <a:srgbClr val="BF2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6C8D64D-11C0-453B-904F-5D63534A826E}"/>
              </a:ext>
            </a:extLst>
          </p:cNvPr>
          <p:cNvCxnSpPr>
            <a:cxnSpLocks/>
            <a:stCxn id="10" idx="3"/>
            <a:endCxn id="238" idx="1"/>
          </p:cNvCxnSpPr>
          <p:nvPr/>
        </p:nvCxnSpPr>
        <p:spPr>
          <a:xfrm flipV="1">
            <a:off x="9592828" y="4290442"/>
            <a:ext cx="364345" cy="132229"/>
          </a:xfrm>
          <a:prstGeom prst="line">
            <a:avLst/>
          </a:prstGeom>
          <a:ln w="19050" cap="rnd">
            <a:solidFill>
              <a:srgbClr val="BF2F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ABA51109-5EE9-4FA1-B245-CB9E6F882347}"/>
              </a:ext>
            </a:extLst>
          </p:cNvPr>
          <p:cNvSpPr txBox="1"/>
          <p:nvPr/>
        </p:nvSpPr>
        <p:spPr>
          <a:xfrm>
            <a:off x="9957173" y="4105776"/>
            <a:ext cx="173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Save pipelines</a:t>
            </a:r>
          </a:p>
        </p:txBody>
      </p:sp>
    </p:spTree>
    <p:extLst>
      <p:ext uri="{BB962C8B-B14F-4D97-AF65-F5344CB8AC3E}">
        <p14:creationId xmlns:p14="http://schemas.microsoft.com/office/powerpoint/2010/main" val="8615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7" grpId="0"/>
      <p:bldP spid="28" grpId="0"/>
      <p:bldP spid="29" grpId="0"/>
      <p:bldP spid="160" grpId="0"/>
      <p:bldP spid="165" grpId="0"/>
      <p:bldP spid="2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358346"/>
            <a:ext cx="8433614" cy="599964"/>
          </a:xfrm>
        </p:spPr>
        <p:txBody>
          <a:bodyPr>
            <a:normAutofit/>
          </a:bodyPr>
          <a:lstStyle/>
          <a:p>
            <a:r>
              <a:rPr lang="en-GB" dirty="0"/>
              <a:t>Modularity and batch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00DDB-AFD7-4BF5-82F2-675AAA2A3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3" y="3908136"/>
            <a:ext cx="1800000" cy="180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1856E1-00DB-4043-A318-32DA78779ED3}"/>
              </a:ext>
            </a:extLst>
          </p:cNvPr>
          <p:cNvSpPr/>
          <p:nvPr/>
        </p:nvSpPr>
        <p:spPr>
          <a:xfrm>
            <a:off x="345133" y="1893383"/>
            <a:ext cx="1799999" cy="1800000"/>
          </a:xfrm>
          <a:prstGeom prst="rect">
            <a:avLst/>
          </a:prstGeom>
          <a:solidFill>
            <a:srgbClr val="BF2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705A5-FBFE-479C-8F3B-527B5FCF68D4}"/>
              </a:ext>
            </a:extLst>
          </p:cNvPr>
          <p:cNvSpPr txBox="1"/>
          <p:nvPr/>
        </p:nvSpPr>
        <p:spPr>
          <a:xfrm>
            <a:off x="572311" y="2316329"/>
            <a:ext cx="1345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Load in images</a:t>
            </a:r>
          </a:p>
        </p:txBody>
      </p:sp>
      <p:pic>
        <p:nvPicPr>
          <p:cNvPr id="1026" name="Picture 2" descr="https://cdn-images-1.medium.com/max/1600/0*vdUY_dRmKtBvgYaM.jpeg">
            <a:extLst>
              <a:ext uri="{FF2B5EF4-FFF2-40B4-BE49-F238E27FC236}">
                <a16:creationId xmlns:a16="http://schemas.microsoft.com/office/drawing/2014/main" id="{457AEE0C-AA8A-4B60-B078-499CB9DF4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3" r="19351"/>
          <a:stretch/>
        </p:blipFill>
        <p:spPr bwMode="auto">
          <a:xfrm>
            <a:off x="9619343" y="3908136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36B840B-7CE7-4ED5-A6D1-E1B9B528C99E}"/>
              </a:ext>
            </a:extLst>
          </p:cNvPr>
          <p:cNvCxnSpPr/>
          <p:nvPr/>
        </p:nvCxnSpPr>
        <p:spPr>
          <a:xfrm>
            <a:off x="2501770" y="2795814"/>
            <a:ext cx="2088000" cy="0"/>
          </a:xfrm>
          <a:prstGeom prst="straightConnector1">
            <a:avLst/>
          </a:prstGeom>
          <a:ln w="127000">
            <a:solidFill>
              <a:srgbClr val="BF2F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F47CB7-4473-4860-91D5-FC0BCD08A587}"/>
              </a:ext>
            </a:extLst>
          </p:cNvPr>
          <p:cNvCxnSpPr/>
          <p:nvPr/>
        </p:nvCxnSpPr>
        <p:spPr>
          <a:xfrm>
            <a:off x="7138875" y="2814537"/>
            <a:ext cx="2088000" cy="0"/>
          </a:xfrm>
          <a:prstGeom prst="straightConnector1">
            <a:avLst/>
          </a:prstGeom>
          <a:ln w="127000">
            <a:solidFill>
              <a:srgbClr val="BF2F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522C332-5FC6-44CC-8BDA-9B8E9A79EA73}"/>
              </a:ext>
            </a:extLst>
          </p:cNvPr>
          <p:cNvSpPr/>
          <p:nvPr/>
        </p:nvSpPr>
        <p:spPr>
          <a:xfrm>
            <a:off x="9619343" y="1914537"/>
            <a:ext cx="1799999" cy="1800000"/>
          </a:xfrm>
          <a:prstGeom prst="rect">
            <a:avLst/>
          </a:prstGeom>
          <a:solidFill>
            <a:srgbClr val="BF2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A355D-2B9B-46FF-9F7D-DD453B637832}"/>
              </a:ext>
            </a:extLst>
          </p:cNvPr>
          <p:cNvSpPr txBox="1"/>
          <p:nvPr/>
        </p:nvSpPr>
        <p:spPr>
          <a:xfrm>
            <a:off x="9846521" y="2318760"/>
            <a:ext cx="1345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Save images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EA9170BB-4FFD-4277-9443-515E283F8905}"/>
              </a:ext>
            </a:extLst>
          </p:cNvPr>
          <p:cNvSpPr txBox="1"/>
          <p:nvPr/>
        </p:nvSpPr>
        <p:spPr>
          <a:xfrm>
            <a:off x="2094332" y="1817049"/>
            <a:ext cx="5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CA4E81-2000-4631-A2FB-FE02E3D7E50F}"/>
              </a:ext>
            </a:extLst>
          </p:cNvPr>
          <p:cNvGrpSpPr/>
          <p:nvPr/>
        </p:nvGrpSpPr>
        <p:grpSpPr>
          <a:xfrm>
            <a:off x="4605042" y="1817049"/>
            <a:ext cx="2701312" cy="3891087"/>
            <a:chOff x="4605042" y="1817049"/>
            <a:chExt cx="2701312" cy="389108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A61495-8D93-472A-B224-EF781BD57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237" y="3908136"/>
              <a:ext cx="1800000" cy="1800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08551-9E02-45BC-B6AF-3CCEDF992C8D}"/>
                </a:ext>
              </a:extLst>
            </p:cNvPr>
            <p:cNvGrpSpPr/>
            <p:nvPr/>
          </p:nvGrpSpPr>
          <p:grpSpPr>
            <a:xfrm>
              <a:off x="4605042" y="1817049"/>
              <a:ext cx="2701312" cy="1872088"/>
              <a:chOff x="4605042" y="1817049"/>
              <a:chExt cx="2701312" cy="187208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F36A460-81AB-4FF2-86E2-70BC746DEF35}"/>
                  </a:ext>
                </a:extLst>
              </p:cNvPr>
              <p:cNvSpPr/>
              <p:nvPr/>
            </p:nvSpPr>
            <p:spPr>
              <a:xfrm>
                <a:off x="4982238" y="1889137"/>
                <a:ext cx="1799999" cy="1800000"/>
              </a:xfrm>
              <a:prstGeom prst="rect">
                <a:avLst/>
              </a:prstGeom>
              <a:solidFill>
                <a:srgbClr val="BF2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EC1DC1-A313-40FC-BEED-0DD2536C33A8}"/>
                  </a:ext>
                </a:extLst>
              </p:cNvPr>
              <p:cNvSpPr txBox="1"/>
              <p:nvPr/>
            </p:nvSpPr>
            <p:spPr>
              <a:xfrm>
                <a:off x="5209416" y="2316329"/>
                <a:ext cx="13456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chemeClr val="bg1"/>
                    </a:solidFill>
                  </a:rPr>
                  <a:t>Filter images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835B3D3-5859-45D0-B3E5-D40299B3A97B}"/>
                  </a:ext>
                </a:extLst>
              </p:cNvPr>
              <p:cNvSpPr txBox="1"/>
              <p:nvPr/>
            </p:nvSpPr>
            <p:spPr>
              <a:xfrm>
                <a:off x="4605042" y="1817049"/>
                <a:ext cx="4584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869DCE-CD27-4817-A1D9-C79576514DB0}"/>
                  </a:ext>
                </a:extLst>
              </p:cNvPr>
              <p:cNvSpPr txBox="1"/>
              <p:nvPr/>
            </p:nvSpPr>
            <p:spPr>
              <a:xfrm>
                <a:off x="6714794" y="1817049"/>
                <a:ext cx="591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OUT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CE9AEAA-CAE7-4E33-9F40-6BE1F7593B7B}"/>
              </a:ext>
            </a:extLst>
          </p:cNvPr>
          <p:cNvSpPr txBox="1"/>
          <p:nvPr/>
        </p:nvSpPr>
        <p:spPr>
          <a:xfrm>
            <a:off x="9256308" y="1817049"/>
            <a:ext cx="51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6FA051-361B-4514-BF5D-7AF33E63ABB9}"/>
              </a:ext>
            </a:extLst>
          </p:cNvPr>
          <p:cNvCxnSpPr/>
          <p:nvPr/>
        </p:nvCxnSpPr>
        <p:spPr>
          <a:xfrm>
            <a:off x="5258325" y="2795814"/>
            <a:ext cx="1260000" cy="0"/>
          </a:xfrm>
          <a:prstGeom prst="straightConnector1">
            <a:avLst/>
          </a:prstGeom>
          <a:ln w="76200">
            <a:solidFill>
              <a:srgbClr val="BF2F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3C4E03-AE9E-42FC-A182-222279EBDA50}"/>
              </a:ext>
            </a:extLst>
          </p:cNvPr>
          <p:cNvGrpSpPr/>
          <p:nvPr/>
        </p:nvGrpSpPr>
        <p:grpSpPr>
          <a:xfrm>
            <a:off x="6534330" y="1889137"/>
            <a:ext cx="1799999" cy="1800000"/>
            <a:chOff x="7256560" y="3253696"/>
            <a:chExt cx="1799999" cy="180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06608D1-42CA-439F-84B4-3BEAB69E8A8E}"/>
                </a:ext>
              </a:extLst>
            </p:cNvPr>
            <p:cNvSpPr/>
            <p:nvPr/>
          </p:nvSpPr>
          <p:spPr>
            <a:xfrm>
              <a:off x="7256560" y="3253696"/>
              <a:ext cx="1799999" cy="1800000"/>
            </a:xfrm>
            <a:prstGeom prst="rect">
              <a:avLst/>
            </a:prstGeom>
            <a:solidFill>
              <a:srgbClr val="BF2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6BC84E-31E5-47D5-A450-4DA2B6F3AD5A}"/>
                </a:ext>
              </a:extLst>
            </p:cNvPr>
            <p:cNvSpPr txBox="1"/>
            <p:nvPr/>
          </p:nvSpPr>
          <p:spPr>
            <a:xfrm>
              <a:off x="7443641" y="3676643"/>
              <a:ext cx="134564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Find nuclei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922B01-8EE6-4C80-90F7-30ACBA8931FD}"/>
              </a:ext>
            </a:extLst>
          </p:cNvPr>
          <p:cNvGrpSpPr/>
          <p:nvPr/>
        </p:nvGrpSpPr>
        <p:grpSpPr>
          <a:xfrm>
            <a:off x="6189773" y="1817049"/>
            <a:ext cx="2664639" cy="369332"/>
            <a:chOff x="6201965" y="1817049"/>
            <a:chExt cx="2664639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5DE1571-0D8F-49DB-818E-BB5CFBC20E47}"/>
                </a:ext>
              </a:extLst>
            </p:cNvPr>
            <p:cNvSpPr txBox="1"/>
            <p:nvPr/>
          </p:nvSpPr>
          <p:spPr>
            <a:xfrm>
              <a:off x="8275044" y="1817049"/>
              <a:ext cx="59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OUT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A23AE8-812F-4239-9289-5F92C2894D52}"/>
                </a:ext>
              </a:extLst>
            </p:cNvPr>
            <p:cNvSpPr txBox="1"/>
            <p:nvPr/>
          </p:nvSpPr>
          <p:spPr>
            <a:xfrm>
              <a:off x="6201965" y="1817049"/>
              <a:ext cx="518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945620A3-2CF7-41BF-83FD-76757E17C8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94" t="15623" r="9123" b="47710"/>
          <a:stretch/>
        </p:blipFill>
        <p:spPr>
          <a:xfrm>
            <a:off x="6308483" y="3764136"/>
            <a:ext cx="2061636" cy="2088000"/>
          </a:xfrm>
          <a:prstGeom prst="rect">
            <a:avLst/>
          </a:prstGeom>
        </p:spPr>
      </p:pic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4556E002-88A1-4FEA-A659-D77967249D53}"/>
              </a:ext>
            </a:extLst>
          </p:cNvPr>
          <p:cNvGrpSpPr/>
          <p:nvPr/>
        </p:nvGrpSpPr>
        <p:grpSpPr>
          <a:xfrm>
            <a:off x="4316871" y="1134645"/>
            <a:ext cx="6202473" cy="779892"/>
            <a:chOff x="4316871" y="1134645"/>
            <a:chExt cx="6202473" cy="779892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833705CD-249F-48E8-B19C-C1669708D66A}"/>
                </a:ext>
              </a:extLst>
            </p:cNvPr>
            <p:cNvGrpSpPr/>
            <p:nvPr/>
          </p:nvGrpSpPr>
          <p:grpSpPr>
            <a:xfrm>
              <a:off x="4316871" y="1613091"/>
              <a:ext cx="6202473" cy="301446"/>
              <a:chOff x="4316871" y="1613091"/>
              <a:chExt cx="6202473" cy="301446"/>
            </a:xfrm>
          </p:grpSpPr>
          <p:cxnSp>
            <p:nvCxnSpPr>
              <p:cNvPr id="1030" name="Connector: Elbow 1029">
                <a:extLst>
                  <a:ext uri="{FF2B5EF4-FFF2-40B4-BE49-F238E27FC236}">
                    <a16:creationId xmlns:a16="http://schemas.microsoft.com/office/drawing/2014/main" id="{8FC5F28B-3655-4A1D-AE18-A3F83BBB35C6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rot="16200000" flipV="1">
                <a:off x="7277703" y="-1327104"/>
                <a:ext cx="280809" cy="6202473"/>
              </a:xfrm>
              <a:prstGeom prst="bentConnector2">
                <a:avLst/>
              </a:prstGeom>
              <a:ln w="44450">
                <a:solidFill>
                  <a:srgbClr val="BF2F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Arrow Connector 1032">
                <a:extLst>
                  <a:ext uri="{FF2B5EF4-FFF2-40B4-BE49-F238E27FC236}">
                    <a16:creationId xmlns:a16="http://schemas.microsoft.com/office/drawing/2014/main" id="{C779E746-F56B-40A9-A31A-5F5673D7F969}"/>
                  </a:ext>
                </a:extLst>
              </p:cNvPr>
              <p:cNvCxnSpPr/>
              <p:nvPr/>
            </p:nvCxnSpPr>
            <p:spPr>
              <a:xfrm>
                <a:off x="4339782" y="1613091"/>
                <a:ext cx="0" cy="255409"/>
              </a:xfrm>
              <a:prstGeom prst="straightConnector1">
                <a:avLst/>
              </a:prstGeom>
              <a:ln w="44450">
                <a:solidFill>
                  <a:srgbClr val="BF2F3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337E082-8A00-4056-A318-5B90BE3AC012}"/>
                </a:ext>
              </a:extLst>
            </p:cNvPr>
            <p:cNvSpPr txBox="1"/>
            <p:nvPr/>
          </p:nvSpPr>
          <p:spPr>
            <a:xfrm>
              <a:off x="5764027" y="1134645"/>
              <a:ext cx="3340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tx1"/>
                  </a:solidFill>
                </a:rPr>
                <a:t>Loop over all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26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-0.06849 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0.12721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05977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4CB3-008B-4EAD-9646-407FB124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266" y="373336"/>
            <a:ext cx="8348270" cy="599964"/>
          </a:xfrm>
        </p:spPr>
        <p:txBody>
          <a:bodyPr>
            <a:normAutofit/>
          </a:bodyPr>
          <a:lstStyle/>
          <a:p>
            <a:r>
              <a:rPr lang="en-GB" dirty="0"/>
              <a:t>Image and object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8CBDD-4FD2-4BF6-92FE-D6AABF5CF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6" y="2366985"/>
            <a:ext cx="1800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D367BA-DD61-45F8-AE7C-672781B9A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78" t="53106" r="30157" b="8556"/>
          <a:stretch/>
        </p:blipFill>
        <p:spPr>
          <a:xfrm>
            <a:off x="9438417" y="2238860"/>
            <a:ext cx="2061636" cy="2124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5BFE2E-70A4-4D6E-8575-A0D64FAC9FDA}"/>
              </a:ext>
            </a:extLst>
          </p:cNvPr>
          <p:cNvCxnSpPr/>
          <p:nvPr/>
        </p:nvCxnSpPr>
        <p:spPr>
          <a:xfrm>
            <a:off x="434484" y="2023672"/>
            <a:ext cx="2160000" cy="0"/>
          </a:xfrm>
          <a:prstGeom prst="line">
            <a:avLst/>
          </a:prstGeom>
          <a:ln w="317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9B6AC5-5525-4841-B579-4104CBED6B04}"/>
              </a:ext>
            </a:extLst>
          </p:cNvPr>
          <p:cNvSpPr txBox="1"/>
          <p:nvPr/>
        </p:nvSpPr>
        <p:spPr>
          <a:xfrm>
            <a:off x="572950" y="1538313"/>
            <a:ext cx="1883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83FF15-1F54-4A4C-B816-D460034F5BCD}"/>
              </a:ext>
            </a:extLst>
          </p:cNvPr>
          <p:cNvGrpSpPr/>
          <p:nvPr/>
        </p:nvGrpSpPr>
        <p:grpSpPr>
          <a:xfrm>
            <a:off x="3762535" y="1538313"/>
            <a:ext cx="7920000" cy="523220"/>
            <a:chOff x="3762535" y="1538313"/>
            <a:chExt cx="7920000" cy="52322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B23D6B-A738-4A99-86F9-DE347FDA52BC}"/>
                </a:ext>
              </a:extLst>
            </p:cNvPr>
            <p:cNvCxnSpPr/>
            <p:nvPr/>
          </p:nvCxnSpPr>
          <p:spPr>
            <a:xfrm>
              <a:off x="3762535" y="2023672"/>
              <a:ext cx="7920000" cy="0"/>
            </a:xfrm>
            <a:prstGeom prst="line">
              <a:avLst/>
            </a:prstGeom>
            <a:ln w="317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B1A968-A9DA-4F00-8E76-DD47861EF041}"/>
                </a:ext>
              </a:extLst>
            </p:cNvPr>
            <p:cNvSpPr txBox="1"/>
            <p:nvPr/>
          </p:nvSpPr>
          <p:spPr>
            <a:xfrm>
              <a:off x="6780704" y="1538313"/>
              <a:ext cx="1883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Object data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73EF94-ED1C-4979-BB23-AD7F882381C1}"/>
              </a:ext>
            </a:extLst>
          </p:cNvPr>
          <p:cNvCxnSpPr/>
          <p:nvPr/>
        </p:nvCxnSpPr>
        <p:spPr>
          <a:xfrm>
            <a:off x="2594484" y="3275499"/>
            <a:ext cx="1260000" cy="0"/>
          </a:xfrm>
          <a:prstGeom prst="straightConnector1">
            <a:avLst/>
          </a:prstGeom>
          <a:ln w="127000">
            <a:solidFill>
              <a:srgbClr val="BF2F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80BFD9-64EA-4AA0-8F41-366357419D48}"/>
              </a:ext>
            </a:extLst>
          </p:cNvPr>
          <p:cNvSpPr txBox="1"/>
          <p:nvPr/>
        </p:nvSpPr>
        <p:spPr>
          <a:xfrm>
            <a:off x="209314" y="4527326"/>
            <a:ext cx="307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/>
              <a:t>Pixel array, </a:t>
            </a:r>
            <a:r>
              <a:rPr lang="en-GB" sz="2000" dirty="0" err="1"/>
              <a:t>e.g</a:t>
            </a:r>
            <a:r>
              <a:rPr lang="en-GB" sz="2000" dirty="0"/>
              <a:t> 512 x 512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/>
              <a:t>Intensity value per pixel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/>
              <a:t>Pixels </a:t>
            </a:r>
            <a:r>
              <a:rPr lang="en-GB" sz="2000" i="1" u="sng" dirty="0"/>
              <a:t>independent</a:t>
            </a:r>
          </a:p>
          <a:p>
            <a:pPr algn="l"/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FB390-D953-4181-A655-FD457FB62ABF}"/>
              </a:ext>
            </a:extLst>
          </p:cNvPr>
          <p:cNvSpPr txBox="1"/>
          <p:nvPr/>
        </p:nvSpPr>
        <p:spPr>
          <a:xfrm>
            <a:off x="5337331" y="4527326"/>
            <a:ext cx="4829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Pixel array, </a:t>
            </a:r>
            <a:r>
              <a:rPr lang="en-GB" sz="2000" dirty="0" err="1"/>
              <a:t>e.g</a:t>
            </a:r>
            <a:r>
              <a:rPr lang="en-GB" sz="2000" dirty="0"/>
              <a:t> 512 x 512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Intensity value per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Shape parameters per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Pixels are </a:t>
            </a:r>
            <a:r>
              <a:rPr lang="en-GB" sz="2000" i="1" u="sng" dirty="0"/>
              <a:t>grouped into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817B4-2DC0-49F5-9043-C4539D44A8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6" y="2366985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346AA-60CC-496F-8392-7EF2C6C29A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94" t="15623" r="9123" b="47710"/>
          <a:stretch/>
        </p:blipFill>
        <p:spPr>
          <a:xfrm>
            <a:off x="4004384" y="2233585"/>
            <a:ext cx="2061636" cy="208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E1A4A-F090-4EB2-BCF9-BAE7A68C07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3" y="2372538"/>
            <a:ext cx="1800000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61D241-7410-4858-A3F0-A9934B9BA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08" t="15651" r="9016" b="46685"/>
          <a:stretch/>
        </p:blipFill>
        <p:spPr>
          <a:xfrm>
            <a:off x="6722076" y="2238066"/>
            <a:ext cx="2060285" cy="21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29479 1.11111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51745 -0.00023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note on CellProfiler3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CellProfiler is currently undergoing a major upgrade to version 3</a:t>
            </a:r>
          </a:p>
          <a:p>
            <a:pPr lvl="1"/>
            <a:r>
              <a:rPr lang="en-GB" sz="2400" dirty="0"/>
              <a:t>Adds 3D native support</a:t>
            </a:r>
          </a:p>
          <a:p>
            <a:pPr lvl="1"/>
            <a:r>
              <a:rPr lang="en-GB" dirty="0"/>
              <a:t>Currently not all modules work in 3D</a:t>
            </a:r>
          </a:p>
          <a:p>
            <a:pPr lvl="1"/>
            <a:r>
              <a:rPr lang="en-GB" sz="2400" dirty="0"/>
              <a:t>Standard 2D modules should be fine</a:t>
            </a:r>
            <a:endParaRPr lang="en-GB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46570" y="4002196"/>
            <a:ext cx="10898861" cy="1876828"/>
            <a:chOff x="862529" y="4002196"/>
            <a:chExt cx="10898861" cy="18768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29" y="4002196"/>
              <a:ext cx="4217591" cy="187682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105" y="4461320"/>
              <a:ext cx="5018285" cy="124785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273EF94-ED1C-4979-BB23-AD7F882381C1}"/>
                </a:ext>
              </a:extLst>
            </p:cNvPr>
            <p:cNvCxnSpPr/>
            <p:nvPr/>
          </p:nvCxnSpPr>
          <p:spPr>
            <a:xfrm>
              <a:off x="5248275" y="5085249"/>
              <a:ext cx="1260000" cy="0"/>
            </a:xfrm>
            <a:prstGeom prst="straightConnector1">
              <a:avLst/>
            </a:prstGeom>
            <a:ln w="127000">
              <a:solidFill>
                <a:srgbClr val="BF2F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115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CellProfiler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580" y="1600309"/>
            <a:ext cx="6406841" cy="41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580" y="1600309"/>
            <a:ext cx="6406841" cy="4140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rot="5400000">
            <a:off x="1331836" y="3452815"/>
            <a:ext cx="284797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V="1">
            <a:off x="2472510" y="3209539"/>
            <a:ext cx="0" cy="486552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530" y="3268149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List of modules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580" y="1600309"/>
            <a:ext cx="6406842" cy="41400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>
            <a:off x="9140905" y="2371724"/>
            <a:ext cx="55245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V="1">
            <a:off x="9700443" y="2128448"/>
            <a:ext cx="0" cy="486552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943719" y="2187058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Module notes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868831" y="2028828"/>
            <a:ext cx="2763" cy="4037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 flipV="1">
            <a:off x="2525993" y="1906851"/>
            <a:ext cx="0" cy="593521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529" y="2018945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Compulsory modules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2868831" y="2463800"/>
            <a:ext cx="0" cy="241300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 flipV="1">
            <a:off x="2524717" y="3412394"/>
            <a:ext cx="0" cy="590969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530" y="3523212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Optional modules</a:t>
            </a:r>
          </a:p>
        </p:txBody>
      </p:sp>
      <p:cxnSp>
        <p:nvCxnSpPr>
          <p:cNvPr id="35" name="Straight Connector 34"/>
          <p:cNvCxnSpPr/>
          <p:nvPr/>
        </p:nvCxnSpPr>
        <p:spPr>
          <a:xfrm rot="16200000">
            <a:off x="8147389" y="4102357"/>
            <a:ext cx="253948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6200000" flipV="1">
            <a:off x="9700444" y="3859081"/>
            <a:ext cx="0" cy="486552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43719" y="3917691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Module parameters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8960342" y="4981556"/>
            <a:ext cx="986552" cy="0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943719" y="4796890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Parameter help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229232" y="5238921"/>
            <a:ext cx="660585" cy="1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5781" y="5054255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Current module help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15889" y="5776421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Enter “test mode”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87435" y="5776421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Run full analysis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3509119" y="5710215"/>
            <a:ext cx="0" cy="347687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4452094" y="5710215"/>
            <a:ext cx="0" cy="347687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43840" y="1159164"/>
            <a:ext cx="30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Enable/disable visualisation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320010" y="1252622"/>
            <a:ext cx="0" cy="347687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454820" y="1159164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Module status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454820" y="1252622"/>
            <a:ext cx="0" cy="347687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2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6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8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9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0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0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0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1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2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4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6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7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2" grpId="0"/>
      <p:bldP spid="22" grpId="1"/>
      <p:bldP spid="29" grpId="0"/>
      <p:bldP spid="29" grpId="1"/>
      <p:bldP spid="29" grpId="2"/>
      <p:bldP spid="33" grpId="0"/>
      <p:bldP spid="33" grpId="1"/>
      <p:bldP spid="37" grpId="0"/>
      <p:bldP spid="37" grpId="1"/>
      <p:bldP spid="52" grpId="0"/>
      <p:bldP spid="52" grpId="1"/>
      <p:bldP spid="54" grpId="0"/>
      <p:bldP spid="54" grpId="1"/>
      <p:bldP spid="57" grpId="1"/>
      <p:bldP spid="58" grpId="1"/>
      <p:bldP spid="67" grpId="0"/>
      <p:bldP spid="67" grpId="1"/>
      <p:bldP spid="69" grpId="0"/>
      <p:bldP spid="6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344487" y="2992582"/>
            <a:ext cx="5503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32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3140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18787</TotalTime>
  <Words>1277</Words>
  <Application>Microsoft Office PowerPoint</Application>
  <PresentationFormat>Widescreen</PresentationFormat>
  <Paragraphs>303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Avenir Roman</vt:lpstr>
      <vt:lpstr>Calibri</vt:lpstr>
      <vt:lpstr>1_University of Bristol template</vt:lpstr>
      <vt:lpstr>CellProfiler: An introduction to object detection, measurement and batch processing</vt:lpstr>
      <vt:lpstr>Overview</vt:lpstr>
      <vt:lpstr>Where to get help</vt:lpstr>
      <vt:lpstr>What is CellProfiler?</vt:lpstr>
      <vt:lpstr>Modularity and batch processing</vt:lpstr>
      <vt:lpstr>Image and object data</vt:lpstr>
      <vt:lpstr>Quick note on CellProfiler3</vt:lpstr>
      <vt:lpstr>CellProfiler interface</vt:lpstr>
      <vt:lpstr>PowerPoint Presentation</vt:lpstr>
      <vt:lpstr>Image loading</vt:lpstr>
      <vt:lpstr>Metadata</vt:lpstr>
      <vt:lpstr>Names and types</vt:lpstr>
      <vt:lpstr>Grouping</vt:lpstr>
      <vt:lpstr>Adding modules</vt:lpstr>
      <vt:lpstr>Test mode</vt:lpstr>
      <vt:lpstr>PowerPoint Presentation</vt:lpstr>
      <vt:lpstr>Identify primary objects</vt:lpstr>
      <vt:lpstr>Identify primary objects</vt:lpstr>
      <vt:lpstr>PowerPoint Presentation</vt:lpstr>
      <vt:lpstr>Identify secondary objects</vt:lpstr>
      <vt:lpstr>Identify tertiary objects</vt:lpstr>
      <vt:lpstr>PowerPoint Presentation</vt:lpstr>
      <vt:lpstr>Smooth (filter) images</vt:lpstr>
      <vt:lpstr>Measure image/object properties</vt:lpstr>
      <vt:lpstr>Filter objects</vt:lpstr>
      <vt:lpstr>Relate objects</vt:lpstr>
      <vt:lpstr>PowerPoint Presentation</vt:lpstr>
      <vt:lpstr>Overlay outlines / display data</vt:lpstr>
      <vt:lpstr>PowerPoint Presentation</vt:lpstr>
      <vt:lpstr>Save images</vt:lpstr>
      <vt:lpstr>Convert objects to image</vt:lpstr>
      <vt:lpstr>Export to spreadsheet</vt:lpstr>
      <vt:lpstr>PowerPoint Presentation</vt:lpstr>
      <vt:lpstr>Regular expressions (Regex)</vt:lpstr>
      <vt:lpstr>Other courses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335</cp:revision>
  <dcterms:modified xsi:type="dcterms:W3CDTF">2019-05-08T14:55:54Z</dcterms:modified>
</cp:coreProperties>
</file>